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Coming Soon"/>
      <p:regular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Baumans"/>
      <p:regular r:id="rId34"/>
    </p:embeddedFont>
    <p:embeddedFont>
      <p:font typeface="Orbitron"/>
      <p:regular r:id="rId35"/>
      <p:bold r:id="rId36"/>
    </p:embeddedFont>
    <p:embeddedFont>
      <p:font typeface="McLaren"/>
      <p:regular r:id="rId37"/>
    </p:embeddedFont>
    <p:embeddedFont>
      <p:font typeface="Merriweather"/>
      <p:regular r:id="rId38"/>
      <p:bold r:id="rId39"/>
      <p:italic r:id="rId40"/>
      <p:boldItalic r:id="rId41"/>
    </p:embeddedFont>
    <p:embeddedFont>
      <p:font typeface="Comfortaa"/>
      <p:regular r:id="rId42"/>
      <p:bold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B48186-5FAC-4946-BBE6-4EC537C0D775}">
  <a:tblStyle styleId="{6AB48186-5FAC-4946-BBE6-4EC537C0D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3216708-4A8E-4CDD-8046-CEF8E176FA7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4.xml"/><Relationship Id="rId42" Type="http://schemas.openxmlformats.org/officeDocument/2006/relationships/font" Target="fonts/Comfortaa-regular.fntdata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5.xml"/><Relationship Id="rId43" Type="http://schemas.openxmlformats.org/officeDocument/2006/relationships/font" Target="fonts/Comfortaa-bold.fntdata"/><Relationship Id="rId24" Type="http://schemas.openxmlformats.org/officeDocument/2006/relationships/slide" Target="slides/slide18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7.xml"/><Relationship Id="rId45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47" Type="http://schemas.openxmlformats.org/officeDocument/2006/relationships/font" Target="fonts/CenturyGothic-boldItalic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ingSoo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35" Type="http://schemas.openxmlformats.org/officeDocument/2006/relationships/font" Target="fonts/Orbitron-regular.fntdata"/><Relationship Id="rId12" Type="http://schemas.openxmlformats.org/officeDocument/2006/relationships/slide" Target="slides/slide6.xml"/><Relationship Id="rId34" Type="http://schemas.openxmlformats.org/officeDocument/2006/relationships/font" Target="fonts/Baumans-regular.fntdata"/><Relationship Id="rId15" Type="http://schemas.openxmlformats.org/officeDocument/2006/relationships/slide" Target="slides/slide9.xml"/><Relationship Id="rId37" Type="http://schemas.openxmlformats.org/officeDocument/2006/relationships/font" Target="fonts/McLaren-regular.fntdata"/><Relationship Id="rId14" Type="http://schemas.openxmlformats.org/officeDocument/2006/relationships/slide" Target="slides/slide8.xml"/><Relationship Id="rId36" Type="http://schemas.openxmlformats.org/officeDocument/2006/relationships/font" Target="fonts/Orbitron-bold.fntdata"/><Relationship Id="rId17" Type="http://schemas.openxmlformats.org/officeDocument/2006/relationships/slide" Target="slides/slide11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0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775f5abd9_0_0:notes"/>
          <p:cNvSpPr/>
          <p:nvPr>
            <p:ph idx="2" type="sldImg"/>
          </p:nvPr>
        </p:nvSpPr>
        <p:spPr>
          <a:xfrm>
            <a:off x="3810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b775f5abd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775f5abd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775f5abd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7bfcb32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7bfcb32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96e461e41_0_45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96e461e4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96e461e41_0_37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96e461e4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1c96424e6_0_70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1c96424e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1c96424e6_0_77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91c96424e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1c96424e6_0_84:notes"/>
          <p:cNvSpPr/>
          <p:nvPr>
            <p:ph idx="2" type="sldImg"/>
          </p:nvPr>
        </p:nvSpPr>
        <p:spPr>
          <a:xfrm>
            <a:off x="381345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1c96424e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1c1df2857_0_57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1c1df285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49044b764_0_0:notes"/>
          <p:cNvSpPr/>
          <p:nvPr>
            <p:ph idx="2" type="sldImg"/>
          </p:nvPr>
        </p:nvSpPr>
        <p:spPr>
          <a:xfrm>
            <a:off x="381347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49044b7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775f5abd9_0_10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775f5ab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775f5ade5_0_114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775f5ade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75f5acf9_0_1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75f5ac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75f5acf9_0_20:notes"/>
          <p:cNvSpPr/>
          <p:nvPr>
            <p:ph idx="2" type="sldImg"/>
          </p:nvPr>
        </p:nvSpPr>
        <p:spPr>
          <a:xfrm>
            <a:off x="38134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775f5acf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fb9636ad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fb9636ad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fb9636a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fb9636a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fb9636a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fb9636a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7bfcb329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7bfcb329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1397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2540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3937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5207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6604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7874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9144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0541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9225" lIns="29225" spcFirstLastPara="1" rIns="29225" wrap="square" tIns="292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hyperlink" Target="https://www.ixl.com/math/grade-7/complete-a-table-and-graph-a-proportional-relationship" TargetMode="External"/><Relationship Id="rId5" Type="http://schemas.openxmlformats.org/officeDocument/2006/relationships/hyperlink" Target="https://www.ixl.com/signin/freedomhs" TargetMode="External"/><Relationship Id="rId6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hyperlink" Target="https://www.ixl.com/math/grade-8/identify-functions-graphs" TargetMode="External"/><Relationship Id="rId5" Type="http://schemas.openxmlformats.org/officeDocument/2006/relationships/hyperlink" Target="https://www.ixl.com/math/grade-8/identify-functions-graphs" TargetMode="External"/><Relationship Id="rId6" Type="http://schemas.openxmlformats.org/officeDocument/2006/relationships/hyperlink" Target="https://www.ixl.com/math/algebra-1/identify-functions" TargetMode="External"/><Relationship Id="rId7" Type="http://schemas.openxmlformats.org/officeDocument/2006/relationships/hyperlink" Target="https://www.ixl.com/signin/freedomhs" TargetMode="External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hyperlink" Target="https://quizizz.com/join?gc=91789833" TargetMode="External"/><Relationship Id="rId5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khanacademy.org/math/cc-eighth-grade-math/cc-8th-linear-equations-functions/cc-8th-function-intro/v/relations-and-functions" TargetMode="External"/><Relationship Id="rId10" Type="http://schemas.openxmlformats.org/officeDocument/2006/relationships/hyperlink" Target="https://www.khanacademy.org/math/cc-eighth-grade-math/cc-8th-linear-equations-functions/cc-8th-function-intro/v/relations-and-functions" TargetMode="External"/><Relationship Id="rId13" Type="http://schemas.openxmlformats.org/officeDocument/2006/relationships/hyperlink" Target="https://www.youtube.com/watch?v=5p1lVIPAg4Y" TargetMode="External"/><Relationship Id="rId12" Type="http://schemas.openxmlformats.org/officeDocument/2006/relationships/hyperlink" Target="https://www.youtube.com/watch?v=5p1lVIPAg4Y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mathantics.com/lesson/what-are-functions" TargetMode="External"/><Relationship Id="rId9" Type="http://schemas.openxmlformats.org/officeDocument/2006/relationships/hyperlink" Target="https://www.khanacademy.org/math/cc-eighth-grade-math/cc-8th-linear-equations-functions/cc-8th-function-intro/v/relations-and-functions" TargetMode="External"/><Relationship Id="rId15" Type="http://schemas.openxmlformats.org/officeDocument/2006/relationships/hyperlink" Target="https://www.youtube.com/watch?v=vnErR5Cfjd4" TargetMode="External"/><Relationship Id="rId14" Type="http://schemas.openxmlformats.org/officeDocument/2006/relationships/hyperlink" Target="https://www.youtube.com/watch?v=vnErR5Cfjd4" TargetMode="External"/><Relationship Id="rId5" Type="http://schemas.openxmlformats.org/officeDocument/2006/relationships/hyperlink" Target="https://mathantics.com/lesson/what-are-functions" TargetMode="External"/><Relationship Id="rId6" Type="http://schemas.openxmlformats.org/officeDocument/2006/relationships/hyperlink" Target="https://www.youtube.com/watch?v=HYiOveH9C7s" TargetMode="External"/><Relationship Id="rId7" Type="http://schemas.openxmlformats.org/officeDocument/2006/relationships/hyperlink" Target="https://www.youtube.com/watch?v=HYiOveH9C7s" TargetMode="External"/><Relationship Id="rId8" Type="http://schemas.openxmlformats.org/officeDocument/2006/relationships/hyperlink" Target="https://www.youtube.com/watch?v=HYiOveH9C7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294150" y="55012"/>
            <a:ext cx="8555700" cy="277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76200">
              <a:srgbClr val="E69138">
                <a:alpha val="50000"/>
              </a:srgbClr>
            </a:outerShdw>
          </a:effectLst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Font typeface="Helvetica Neue"/>
              <a:buNone/>
            </a:pPr>
            <a:r>
              <a:rPr b="1" lang="en" sz="6800">
                <a:solidFill>
                  <a:srgbClr val="980000"/>
                </a:solidFill>
                <a:latin typeface="Orbitron"/>
                <a:ea typeface="Orbitron"/>
                <a:cs typeface="Orbitron"/>
                <a:sym typeface="Orbitron"/>
              </a:rPr>
              <a:t>Introducing Functions</a:t>
            </a:r>
            <a:endParaRPr b="1" sz="6800">
              <a:solidFill>
                <a:srgbClr val="9800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75875" y="3142845"/>
            <a:ext cx="8822400" cy="18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1880000" dist="57150">
              <a:srgbClr val="98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7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Domain, Range &amp; Functions Tables</a:t>
            </a:r>
            <a:endParaRPr sz="41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2694800" y="1350625"/>
            <a:ext cx="1755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McLaren"/>
                <a:ea typeface="McLaren"/>
                <a:cs typeface="McLaren"/>
                <a:sym typeface="McLaren"/>
              </a:rPr>
              <a:t>Circle 2 parts of each  graph that make it NOT a function</a:t>
            </a:r>
            <a:endParaRPr sz="1300">
              <a:solidFill>
                <a:srgbClr val="00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cxnSp>
        <p:nvCxnSpPr>
          <p:cNvPr id="195" name="Google Shape;195;p23"/>
          <p:cNvCxnSpPr/>
          <p:nvPr/>
        </p:nvCxnSpPr>
        <p:spPr>
          <a:xfrm>
            <a:off x="-19800" y="767760"/>
            <a:ext cx="9173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4343400" y="689400"/>
            <a:ext cx="0" cy="449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3"/>
          <p:cNvSpPr txBox="1"/>
          <p:nvPr/>
        </p:nvSpPr>
        <p:spPr>
          <a:xfrm>
            <a:off x="6111000" y="68100"/>
            <a:ext cx="25344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Function</a:t>
            </a:r>
            <a:endParaRPr sz="4000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95000" y="96600"/>
            <a:ext cx="2942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49319"/>
                </a:solidFill>
                <a:latin typeface="McLaren"/>
                <a:ea typeface="McLaren"/>
                <a:cs typeface="McLaren"/>
                <a:sym typeface="McLaren"/>
              </a:rPr>
              <a:t>Not a Function</a:t>
            </a:r>
            <a:endParaRPr sz="2900">
              <a:solidFill>
                <a:srgbClr val="E49319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076200" y="800"/>
            <a:ext cx="2534400" cy="6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GRAPHS</a:t>
            </a:r>
            <a:endParaRPr b="1" sz="4000">
              <a:solidFill>
                <a:srgbClr val="1155C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800" y="871600"/>
            <a:ext cx="2284775" cy="19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5">
            <a:alphaModFix/>
          </a:blip>
          <a:srcRect b="0" l="19740" r="18568" t="0"/>
          <a:stretch/>
        </p:blipFill>
        <p:spPr>
          <a:xfrm>
            <a:off x="101850" y="914600"/>
            <a:ext cx="2724050" cy="165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6">
            <a:alphaModFix/>
          </a:blip>
          <a:srcRect b="0" l="68510" r="0" t="0"/>
          <a:stretch/>
        </p:blipFill>
        <p:spPr>
          <a:xfrm>
            <a:off x="2252850" y="2402050"/>
            <a:ext cx="2001651" cy="19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6">
            <a:alphaModFix/>
          </a:blip>
          <a:srcRect b="0" l="0" r="53080" t="0"/>
          <a:stretch/>
        </p:blipFill>
        <p:spPr>
          <a:xfrm>
            <a:off x="4486940" y="3198100"/>
            <a:ext cx="2534312" cy="16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7325" y="1879600"/>
            <a:ext cx="1874275" cy="18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640" y="3269225"/>
            <a:ext cx="2319581" cy="18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3747725" y="84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7266800" y="817225"/>
            <a:ext cx="1755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McLaren"/>
                <a:ea typeface="McLaren"/>
                <a:cs typeface="McLaren"/>
                <a:sym typeface="McLaren"/>
              </a:rPr>
              <a:t>Use the vertical line test to prove each graph is a function</a:t>
            </a:r>
            <a:endParaRPr sz="1300">
              <a:solidFill>
                <a:srgbClr val="00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cxnSp>
        <p:nvCxnSpPr>
          <p:cNvPr id="215" name="Google Shape;215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3"/>
          <p:cNvCxnSpPr/>
          <p:nvPr/>
        </p:nvCxnSpPr>
        <p:spPr>
          <a:xfrm>
            <a:off x="7034850" y="837500"/>
            <a:ext cx="0" cy="156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/>
        </p:nvSpPr>
        <p:spPr>
          <a:xfrm>
            <a:off x="233100" y="812700"/>
            <a:ext cx="8747400" cy="10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Listing the Domain &amp; Range of a Relation: </a:t>
            </a:r>
            <a:r>
              <a:rPr b="1" lang="en" sz="3600">
                <a:latin typeface="McLaren"/>
                <a:ea typeface="McLaren"/>
                <a:cs typeface="McLaren"/>
                <a:sym typeface="McLaren"/>
              </a:rPr>
              <a:t>Table</a:t>
            </a:r>
            <a:endParaRPr b="1" sz="3600"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252" name="Google Shape;252;p24"/>
          <p:cNvGraphicFramePr/>
          <p:nvPr/>
        </p:nvGraphicFramePr>
        <p:xfrm>
          <a:off x="514900" y="25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919700"/>
                <a:gridCol w="919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x</a:t>
                      </a:r>
                      <a:endParaRPr sz="28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y</a:t>
                      </a:r>
                      <a:endParaRPr sz="28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5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3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15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6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30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9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45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11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55</a:t>
                      </a:r>
                      <a:endParaRPr sz="2200"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3" name="Google Shape;253;p24"/>
          <p:cNvGraphicFramePr/>
          <p:nvPr/>
        </p:nvGraphicFramePr>
        <p:xfrm>
          <a:off x="3313650" y="22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2434675"/>
                <a:gridCol w="2434675"/>
              </a:tblGrid>
              <a:tr h="56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Domain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5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Range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38761D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E69138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24"/>
          <p:cNvSpPr txBox="1"/>
          <p:nvPr/>
        </p:nvSpPr>
        <p:spPr>
          <a:xfrm>
            <a:off x="3363200" y="4407375"/>
            <a:ext cx="424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relation a function? YES   or   NO</a:t>
            </a:r>
            <a:endParaRPr b="1" sz="17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7706675" y="4449675"/>
            <a:ext cx="600600" cy="3618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/>
        </p:nvSpPr>
        <p:spPr>
          <a:xfrm>
            <a:off x="199275" y="812700"/>
            <a:ext cx="8688000" cy="10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Listing the Domain &amp; Range of a Relation: </a:t>
            </a:r>
            <a:r>
              <a:rPr b="1" lang="en" sz="3600">
                <a:latin typeface="McLaren"/>
                <a:ea typeface="McLaren"/>
                <a:cs typeface="McLaren"/>
                <a:sym typeface="McLaren"/>
              </a:rPr>
              <a:t>Table</a:t>
            </a:r>
            <a:endParaRPr b="1" sz="3600"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261" name="Google Shape;261;p25"/>
          <p:cNvGraphicFramePr/>
          <p:nvPr/>
        </p:nvGraphicFramePr>
        <p:xfrm>
          <a:off x="3313650" y="22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2434675"/>
                <a:gridCol w="2434675"/>
              </a:tblGrid>
              <a:tr h="56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Domain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5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Range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38761D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E69138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2" name="Google Shape;262;p25"/>
          <p:cNvSpPr txBox="1"/>
          <p:nvPr/>
        </p:nvSpPr>
        <p:spPr>
          <a:xfrm>
            <a:off x="3236300" y="4483575"/>
            <a:ext cx="422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relation a function? YES   or   NO</a:t>
            </a:r>
            <a:endParaRPr b="1" sz="17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7401250" y="4483575"/>
            <a:ext cx="600600" cy="3618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00" y="1553775"/>
            <a:ext cx="1372525" cy="33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/>
        </p:nvSpPr>
        <p:spPr>
          <a:xfrm>
            <a:off x="266950" y="888900"/>
            <a:ext cx="8645700" cy="10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Listing the Domain &amp; Range of a Relation: </a:t>
            </a:r>
            <a:r>
              <a:rPr b="1" lang="en" sz="3600">
                <a:latin typeface="McLaren"/>
                <a:ea typeface="McLaren"/>
                <a:cs typeface="McLaren"/>
                <a:sym typeface="McLaren"/>
              </a:rPr>
              <a:t>Set of Coordinates</a:t>
            </a:r>
            <a:endParaRPr b="1" sz="36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70" name="Google Shape;2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725" y="2176050"/>
            <a:ext cx="6320544" cy="639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p26"/>
          <p:cNvGraphicFramePr/>
          <p:nvPr/>
        </p:nvGraphicFramePr>
        <p:xfrm>
          <a:off x="2018250" y="31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2434675"/>
                <a:gridCol w="2434675"/>
              </a:tblGrid>
              <a:tr h="56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Domain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5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Range</a:t>
                      </a:r>
                      <a:endParaRPr sz="700"/>
                    </a:p>
                  </a:txBody>
                  <a:tcPr marT="0" marB="0" marR="0" marL="0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38761D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E69138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2" name="Google Shape;272;p26"/>
          <p:cNvSpPr txBox="1"/>
          <p:nvPr/>
        </p:nvSpPr>
        <p:spPr>
          <a:xfrm>
            <a:off x="2555325" y="4483575"/>
            <a:ext cx="421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relation a function? YES   or   NO</a:t>
            </a:r>
            <a:endParaRPr b="1" sz="17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6686650" y="4525875"/>
            <a:ext cx="600600" cy="3618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/>
        </p:nvSpPr>
        <p:spPr>
          <a:xfrm>
            <a:off x="122925" y="1303133"/>
            <a:ext cx="90075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1st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 Click on the </a:t>
            </a: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IXL icon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 &amp; </a:t>
            </a:r>
            <a:r>
              <a:rPr b="1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sign-in</a:t>
            </a:r>
            <a:r>
              <a:rPr b="0" i="0" lang="en" sz="1900" u="none" cap="none" strike="noStrike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, then click on the Titles to get the  link</a:t>
            </a:r>
            <a:endParaRPr b="0" i="0" sz="1900" u="none" cap="none" strike="noStrike">
              <a:solidFill>
                <a:srgbClr val="0B5394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279" name="Google Shape;279;p27"/>
          <p:cNvGraphicFramePr/>
          <p:nvPr/>
        </p:nvGraphicFramePr>
        <p:xfrm>
          <a:off x="122925" y="2680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{83216708-4A8E-4CDD-8046-CEF8E176FA77}</a:tableStyleId>
              </a:tblPr>
              <a:tblGrid>
                <a:gridCol w="4449075"/>
                <a:gridCol w="4444575"/>
              </a:tblGrid>
              <a:tr h="169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351C75"/>
                        </a:solidFill>
                      </a:endParaRPr>
                    </a:p>
                  </a:txBody>
                  <a:tcPr marT="82275" marB="82275" marR="91425" marL="91425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" sz="2600" u="sng">
                          <a:solidFill>
                            <a:srgbClr val="351C75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From Table to Equation</a:t>
                      </a:r>
                      <a:endParaRPr b="1" sz="2600">
                        <a:solidFill>
                          <a:srgbClr val="351C75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82275" marB="82275" marR="91425" marL="91425" anchor="ctr">
                    <a:lnL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0" name="Google Shape;280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5651" y="2883201"/>
            <a:ext cx="1781475" cy="14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 txBox="1"/>
          <p:nvPr/>
        </p:nvSpPr>
        <p:spPr>
          <a:xfrm>
            <a:off x="562600" y="601500"/>
            <a:ext cx="78933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Tables, Equations &amp; Slope Practice</a:t>
            </a:r>
            <a:endParaRPr b="1" i="0" sz="3400" u="none" cap="none" strike="noStrike">
              <a:solidFill>
                <a:srgbClr val="0B5394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/>
        </p:nvSpPr>
        <p:spPr>
          <a:xfrm>
            <a:off x="262125" y="639517"/>
            <a:ext cx="87273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Identifying Functions Practice</a:t>
            </a:r>
            <a:endParaRPr b="1" i="0" sz="3400" u="none" cap="none" strike="noStrike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122925" y="1303133"/>
            <a:ext cx="90075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1st</a:t>
            </a:r>
            <a:r>
              <a:rPr b="0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 Click on the </a:t>
            </a:r>
            <a:r>
              <a:rPr b="1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IXL icon</a:t>
            </a:r>
            <a:r>
              <a:rPr b="0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 &amp; </a:t>
            </a:r>
            <a:r>
              <a:rPr b="1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sign-in</a:t>
            </a:r>
            <a:r>
              <a:rPr b="0" i="0" lang="en" sz="1900" u="none" cap="none" strike="noStrike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, then click on the Titles to get the  link</a:t>
            </a:r>
            <a:endParaRPr b="0" i="0" sz="1900" u="none" cap="none" strike="noStrike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288" name="Google Shape;288;p28"/>
          <p:cNvGraphicFramePr/>
          <p:nvPr/>
        </p:nvGraphicFramePr>
        <p:xfrm>
          <a:off x="68200" y="1690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{83216708-4A8E-4CDD-8046-CEF8E176FA77}</a:tableStyleId>
              </a:tblPr>
              <a:tblGrid>
                <a:gridCol w="4503800"/>
                <a:gridCol w="4503800"/>
              </a:tblGrid>
              <a:tr h="169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351C75"/>
                        </a:solidFill>
                      </a:endParaRPr>
                    </a:p>
                  </a:txBody>
                  <a:tcPr marT="82275" marB="8227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" sz="2600" u="sng">
                          <a:solidFill>
                            <a:srgbClr val="741B47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Identifying a Function from a Graph</a:t>
                      </a:r>
                      <a:endParaRPr b="1" sz="2600">
                        <a:solidFill>
                          <a:srgbClr val="741B47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82275" marB="822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" sz="2600" u="sng">
                          <a:solidFill>
                            <a:srgbClr val="741B47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Identifying Functions from Table, Coordinates and Graph</a:t>
                      </a:r>
                      <a:endParaRPr sz="2000">
                        <a:solidFill>
                          <a:srgbClr val="741B47"/>
                        </a:solidFill>
                      </a:endParaRPr>
                    </a:p>
                  </a:txBody>
                  <a:tcPr marT="82275" marB="8227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" sz="2600" u="sng">
                          <a:solidFill>
                            <a:srgbClr val="741B47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Identifying Functions from Mapping, Tables, Graphs &amp; Coordinates</a:t>
                      </a:r>
                      <a:endParaRPr sz="2000" u="none" cap="none" strike="noStrike">
                        <a:solidFill>
                          <a:srgbClr val="741B47"/>
                        </a:solidFill>
                      </a:endParaRPr>
                    </a:p>
                  </a:txBody>
                  <a:tcPr marT="82275" marB="822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9" name="Google Shape;289;p2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85651" y="1892600"/>
            <a:ext cx="1781475" cy="14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075" y="1833125"/>
            <a:ext cx="3576900" cy="22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528800" y="985800"/>
            <a:ext cx="78933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B5394"/>
                </a:solidFill>
                <a:latin typeface="McLaren"/>
                <a:ea typeface="McLaren"/>
                <a:cs typeface="McLaren"/>
                <a:sym typeface="McLaren"/>
              </a:rPr>
              <a:t>Function or Not Quiz</a:t>
            </a:r>
            <a:endParaRPr b="1" i="0" sz="3400" u="none" cap="none" strike="noStrike">
              <a:solidFill>
                <a:srgbClr val="0B5394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/>
        </p:nvSpPr>
        <p:spPr>
          <a:xfrm>
            <a:off x="346950" y="999540"/>
            <a:ext cx="86634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Content Objective</a:t>
            </a: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define a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function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as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relation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with exactly one input for every output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8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248400" y="3004785"/>
            <a:ext cx="86472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3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Language Objective</a:t>
            </a: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explain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how to tell if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relation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is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function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in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table, set of coordinates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graph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325" y="1761075"/>
            <a:ext cx="2358553" cy="48773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/>
          <p:nvPr/>
        </p:nvSpPr>
        <p:spPr>
          <a:xfrm>
            <a:off x="156200" y="901171"/>
            <a:ext cx="89121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After completing the Independent Practice,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drag the circle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to the emoji that best describes how you feel about your understanding of this lesson, then,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list what you learned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b="1" lang="en" sz="1600" u="sng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what you are still having trouble with</a:t>
            </a:r>
            <a:r>
              <a:rPr b="1" lang="en" sz="16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sz="16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08" name="Google Shape;308;p31"/>
          <p:cNvGraphicFramePr/>
          <p:nvPr/>
        </p:nvGraphicFramePr>
        <p:xfrm>
          <a:off x="232407" y="237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8727000"/>
              </a:tblGrid>
              <a:tr h="225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155CC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39050" marB="39050" marR="64275" marL="64275">
                    <a:lnL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31"/>
          <p:cNvSpPr/>
          <p:nvPr/>
        </p:nvSpPr>
        <p:spPr>
          <a:xfrm>
            <a:off x="814575" y="1826584"/>
            <a:ext cx="531600" cy="411000"/>
          </a:xfrm>
          <a:prstGeom prst="ellipse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"/>
          <p:cNvSpPr txBox="1"/>
          <p:nvPr/>
        </p:nvSpPr>
        <p:spPr>
          <a:xfrm>
            <a:off x="4572000" y="1788187"/>
            <a:ext cx="4242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(Use as much mathematical terminology as possible from the </a:t>
            </a:r>
            <a:r>
              <a:rPr b="1"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learning targets.</a:t>
            </a:r>
            <a:r>
              <a:rPr lang="en" sz="1500">
                <a:solidFill>
                  <a:srgbClr val="FF00FF"/>
                </a:solidFill>
                <a:latin typeface="Baumans"/>
                <a:ea typeface="Baumans"/>
                <a:cs typeface="Baumans"/>
                <a:sym typeface="Baumans"/>
              </a:rPr>
              <a:t>)</a:t>
            </a:r>
            <a:endParaRPr sz="2600"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46950" y="999540"/>
            <a:ext cx="86634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Content Objective</a:t>
            </a:r>
            <a:r>
              <a:rPr lang="en" sz="16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define a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function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as 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b="1" lang="en" sz="2800" u="sng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relation</a:t>
            </a:r>
            <a:r>
              <a:rPr b="1"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with exactly one input for every output</a:t>
            </a:r>
            <a:r>
              <a:rPr lang="en" sz="28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8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48400" y="3004785"/>
            <a:ext cx="86472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575" lIns="81575" spcFirstLastPara="1" rIns="81575" wrap="square" tIns="8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300" u="sng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Language Objective</a:t>
            </a:r>
            <a:r>
              <a:rPr lang="en" sz="13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I will be able to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explain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how to tell if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relation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is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function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in a 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table, set of coordinates 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b="1"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 graph</a:t>
            </a:r>
            <a:r>
              <a:rPr lang="en" sz="28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6"/>
          <p:cNvCxnSpPr/>
          <p:nvPr/>
        </p:nvCxnSpPr>
        <p:spPr>
          <a:xfrm>
            <a:off x="323600" y="1605960"/>
            <a:ext cx="855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6"/>
          <p:cNvCxnSpPr/>
          <p:nvPr/>
        </p:nvCxnSpPr>
        <p:spPr>
          <a:xfrm>
            <a:off x="4332625" y="736492"/>
            <a:ext cx="0" cy="4101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6"/>
          <p:cNvSpPr txBox="1"/>
          <p:nvPr/>
        </p:nvSpPr>
        <p:spPr>
          <a:xfrm>
            <a:off x="664800" y="909652"/>
            <a:ext cx="26565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English</a:t>
            </a:r>
            <a:endParaRPr sz="4000"/>
          </a:p>
        </p:txBody>
      </p:sp>
      <p:sp>
        <p:nvSpPr>
          <p:cNvPr id="73" name="Google Shape;73;p16"/>
          <p:cNvSpPr txBox="1"/>
          <p:nvPr/>
        </p:nvSpPr>
        <p:spPr>
          <a:xfrm>
            <a:off x="5191800" y="909652"/>
            <a:ext cx="26565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Spanish</a:t>
            </a:r>
            <a:endParaRPr sz="4000"/>
          </a:p>
        </p:txBody>
      </p:sp>
      <p:sp>
        <p:nvSpPr>
          <p:cNvPr id="74" name="Google Shape;74;p16">
            <a:hlinkClick r:id="rId4"/>
          </p:cNvPr>
          <p:cNvSpPr txBox="1"/>
          <p:nvPr/>
        </p:nvSpPr>
        <p:spPr>
          <a:xfrm>
            <a:off x="323600" y="1813200"/>
            <a:ext cx="3993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are Functions</a:t>
            </a:r>
            <a:endParaRPr sz="2700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5" name="Google Shape;75;p16">
            <a:hlinkClick r:id="rId6"/>
          </p:cNvPr>
          <p:cNvSpPr txBox="1"/>
          <p:nvPr/>
        </p:nvSpPr>
        <p:spPr>
          <a:xfrm>
            <a:off x="4636350" y="1691850"/>
            <a:ext cx="41019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38761D"/>
                </a:solidFill>
                <a:latin typeface="McLaren"/>
                <a:ea typeface="McLaren"/>
                <a:cs typeface="McLaren"/>
                <a:sym typeface="McLare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 es una </a:t>
            </a:r>
            <a:r>
              <a:rPr lang="en" sz="3200" u="sng">
                <a:solidFill>
                  <a:srgbClr val="38761D"/>
                </a:solidFill>
                <a:latin typeface="McLaren"/>
                <a:ea typeface="McLaren"/>
                <a:cs typeface="McLaren"/>
                <a:sym typeface="McLare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función</a:t>
            </a:r>
            <a:endParaRPr sz="3200">
              <a:solidFill>
                <a:srgbClr val="38761D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6" name="Google Shape;76;p16">
            <a:hlinkClick r:id="rId9"/>
          </p:cNvPr>
          <p:cNvSpPr txBox="1"/>
          <p:nvPr/>
        </p:nvSpPr>
        <p:spPr>
          <a:xfrm>
            <a:off x="171200" y="3946800"/>
            <a:ext cx="3993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9900"/>
                </a:solidFill>
                <a:latin typeface="McLaren"/>
                <a:ea typeface="McLaren"/>
                <a:cs typeface="McLaren"/>
                <a:sym typeface="McLaren"/>
              </a:rPr>
              <a:t>Relations &amp; Functions</a:t>
            </a:r>
            <a:endParaRPr sz="2700" u="sng">
              <a:solidFill>
                <a:srgbClr val="FF99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7" name="Google Shape;77;p16">
            <a:hlinkClick r:id="rId10"/>
          </p:cNvPr>
          <p:cNvSpPr txBox="1"/>
          <p:nvPr/>
        </p:nvSpPr>
        <p:spPr>
          <a:xfrm>
            <a:off x="323600" y="2727600"/>
            <a:ext cx="3993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Relations &amp; Functions</a:t>
            </a:r>
            <a:endParaRPr sz="2700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8" name="Google Shape;78;p16">
            <a:hlinkClick r:id="rId12"/>
          </p:cNvPr>
          <p:cNvSpPr txBox="1"/>
          <p:nvPr/>
        </p:nvSpPr>
        <p:spPr>
          <a:xfrm>
            <a:off x="4501050" y="3899550"/>
            <a:ext cx="43725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38761D"/>
                </a:solidFill>
                <a:latin typeface="McLaren"/>
                <a:ea typeface="McLaren"/>
                <a:cs typeface="McLaren"/>
                <a:sym typeface="McLare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funciones o relaciones: coordenadas</a:t>
            </a:r>
            <a:endParaRPr sz="2600">
              <a:solidFill>
                <a:srgbClr val="38761D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9" name="Google Shape;79;p16">
            <a:hlinkClick r:id="rId14"/>
          </p:cNvPr>
          <p:cNvSpPr txBox="1"/>
          <p:nvPr/>
        </p:nvSpPr>
        <p:spPr>
          <a:xfrm>
            <a:off x="4572000" y="2451750"/>
            <a:ext cx="43725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rgbClr val="38761D"/>
                </a:solidFill>
                <a:latin typeface="McLaren"/>
                <a:ea typeface="McLaren"/>
                <a:cs typeface="McLaren"/>
                <a:sym typeface="McLare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funciones o relaciones: grafica</a:t>
            </a:r>
            <a:endParaRPr sz="2900">
              <a:solidFill>
                <a:srgbClr val="38761D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199075" y="1966320"/>
            <a:ext cx="1867800" cy="2961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5" name="Google Shape;85;p17"/>
          <p:cNvGraphicFramePr/>
          <p:nvPr/>
        </p:nvGraphicFramePr>
        <p:xfrm>
          <a:off x="241623" y="2378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929850"/>
                <a:gridCol w="852850"/>
              </a:tblGrid>
              <a:tr h="42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38761D"/>
                          </a:solidFill>
                        </a:rPr>
                        <a:t>Input</a:t>
                      </a:r>
                      <a:endParaRPr b="1" sz="1400">
                        <a:solidFill>
                          <a:srgbClr val="38761D"/>
                        </a:solidFill>
                      </a:endParaRPr>
                    </a:p>
                  </a:txBody>
                  <a:tcPr marT="82275" marB="82275" marR="76200" marL="7620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E49319"/>
                          </a:solidFill>
                        </a:rPr>
                        <a:t>Output</a:t>
                      </a:r>
                      <a:endParaRPr b="1" sz="1400">
                        <a:solidFill>
                          <a:srgbClr val="E49319"/>
                        </a:solidFill>
                      </a:endParaRPr>
                    </a:p>
                  </a:txBody>
                  <a:tcPr marT="82275" marB="82275" marR="76200" marL="7620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2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x</a:t>
                      </a:r>
                      <a:endParaRPr i="1" sz="22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y</a:t>
                      </a:r>
                      <a:endParaRPr sz="22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Domain</a:t>
                      </a:r>
                      <a:endParaRPr b="1"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Range</a:t>
                      </a:r>
                      <a:endParaRPr b="1"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</a:t>
                      </a:r>
                      <a:endParaRPr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2</a:t>
                      </a:r>
                      <a:endParaRPr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3</a:t>
                      </a:r>
                      <a:endParaRPr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10</a:t>
                      </a:r>
                      <a:endParaRPr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n</a:t>
                      </a:r>
                      <a:endParaRPr sz="15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17"/>
          <p:cNvSpPr txBox="1"/>
          <p:nvPr/>
        </p:nvSpPr>
        <p:spPr>
          <a:xfrm>
            <a:off x="2598450" y="684425"/>
            <a:ext cx="44361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cLaren"/>
                <a:ea typeface="McLaren"/>
                <a:cs typeface="McLaren"/>
                <a:sym typeface="McLaren"/>
              </a:rPr>
              <a:t>Domain &amp; Range</a:t>
            </a:r>
            <a:r>
              <a:rPr b="1" lang="en" sz="3900">
                <a:latin typeface="McLaren"/>
                <a:ea typeface="McLaren"/>
                <a:cs typeface="McLaren"/>
                <a:sym typeface="McLaren"/>
              </a:rPr>
              <a:t> </a:t>
            </a:r>
            <a:endParaRPr b="1" sz="2500"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2216300" y="1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1053225"/>
                <a:gridCol w="3844725"/>
                <a:gridCol w="1831700"/>
              </a:tblGrid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rgbClr val="98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b="1"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Examples</a:t>
                      </a:r>
                      <a:endParaRPr b="1"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38761D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Domain</a:t>
                      </a:r>
                      <a:endParaRPr b="1" sz="1800">
                        <a:solidFill>
                          <a:srgbClr val="38761D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“</a:t>
                      </a:r>
                      <a:r>
                        <a:rPr b="1" lang="en" sz="1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input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” in a </a:t>
                      </a:r>
                      <a:r>
                        <a:rPr b="1" lang="en" sz="1800">
                          <a:solidFill>
                            <a:srgbClr val="A64D7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table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or “</a:t>
                      </a:r>
                      <a:r>
                        <a:rPr b="1" lang="en" sz="1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” values of an </a:t>
                      </a:r>
                      <a:r>
                        <a:rPr b="1" lang="en" sz="1800">
                          <a:solidFill>
                            <a:srgbClr val="674EA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equation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or a </a:t>
                      </a:r>
                      <a:r>
                        <a:rPr b="1" lang="en" sz="18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 of coordinate pairs</a:t>
                      </a:r>
                      <a:endParaRPr b="1" sz="180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{</a:t>
                      </a:r>
                      <a:r>
                        <a:rPr b="1" lang="en" sz="2200">
                          <a:solidFill>
                            <a:srgbClr val="38761D"/>
                          </a:solidFill>
                        </a:rPr>
                        <a:t>1, 2, 3, 10</a:t>
                      </a:r>
                      <a:r>
                        <a:rPr b="1" lang="en" sz="2200"/>
                        <a:t>}</a:t>
                      </a:r>
                      <a:endParaRPr b="1" sz="2200"/>
                    </a:p>
                  </a:txBody>
                  <a:tcPr marT="0" marB="0" marR="0" marL="0" anchor="ctr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Range</a:t>
                      </a:r>
                      <a:endParaRPr b="1" sz="18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“</a:t>
                      </a:r>
                      <a:r>
                        <a:rPr b="1" lang="en" sz="1800">
                          <a:solidFill>
                            <a:srgbClr val="E493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output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”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a </a:t>
                      </a:r>
                      <a:r>
                        <a:rPr b="1" lang="en" sz="1800">
                          <a:solidFill>
                            <a:srgbClr val="A64D7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table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or “</a:t>
                      </a:r>
                      <a:r>
                        <a:rPr b="1" lang="en" sz="1800">
                          <a:solidFill>
                            <a:srgbClr val="E493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” values of an </a:t>
                      </a:r>
                      <a:r>
                        <a:rPr b="1" lang="en" sz="1800">
                          <a:solidFill>
                            <a:srgbClr val="674EA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equation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or a </a:t>
                      </a:r>
                      <a:r>
                        <a:rPr b="1" lang="en" sz="18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 of coordinate pairs</a:t>
                      </a:r>
                      <a:endParaRPr sz="1800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{</a:t>
                      </a:r>
                      <a:r>
                        <a:rPr b="1" lang="en" sz="2200">
                          <a:solidFill>
                            <a:srgbClr val="E49319"/>
                          </a:solidFill>
                        </a:rPr>
                        <a:t>10</a:t>
                      </a:r>
                      <a:r>
                        <a:rPr b="1" lang="en" sz="2200">
                          <a:solidFill>
                            <a:srgbClr val="E49319"/>
                          </a:solidFill>
                        </a:rPr>
                        <a:t>, 13, 16, 37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}</a:t>
                      </a:r>
                      <a:endParaRPr b="1" sz="2200"/>
                    </a:p>
                  </a:txBody>
                  <a:tcPr marT="0" marB="0" marR="0" marL="0" anchor="ctr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8" name="Google Shape;88;p17"/>
          <p:cNvGrpSpPr/>
          <p:nvPr/>
        </p:nvGrpSpPr>
        <p:grpSpPr>
          <a:xfrm>
            <a:off x="147775" y="751680"/>
            <a:ext cx="2405700" cy="927300"/>
            <a:chOff x="71575" y="751680"/>
            <a:chExt cx="2405700" cy="927300"/>
          </a:xfrm>
        </p:grpSpPr>
        <p:sp>
          <p:nvSpPr>
            <p:cNvPr id="89" name="Google Shape;89;p17"/>
            <p:cNvSpPr/>
            <p:nvPr/>
          </p:nvSpPr>
          <p:spPr>
            <a:xfrm>
              <a:off x="153075" y="751680"/>
              <a:ext cx="2324100" cy="9273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38100">
              <a:solidFill>
                <a:srgbClr val="FF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71575" y="1191713"/>
              <a:ext cx="2405700" cy="4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solidFill>
                    <a:srgbClr val="E49319"/>
                  </a:solidFill>
                  <a:latin typeface="McLaren"/>
                  <a:ea typeface="McLaren"/>
                  <a:cs typeface="McLaren"/>
                  <a:sym typeface="McLaren"/>
                </a:rPr>
                <a:t>y</a:t>
              </a:r>
              <a:r>
                <a:rPr b="1" lang="en" sz="2900">
                  <a:solidFill>
                    <a:schemeClr val="dk1"/>
                  </a:solidFill>
                  <a:latin typeface="McLaren"/>
                  <a:ea typeface="McLaren"/>
                  <a:cs typeface="McLaren"/>
                  <a:sym typeface="McLaren"/>
                </a:rPr>
                <a:t> = </a:t>
              </a:r>
              <a:r>
                <a:rPr b="1" lang="en" sz="2900">
                  <a:solidFill>
                    <a:srgbClr val="1155CC"/>
                  </a:solidFill>
                  <a:latin typeface="McLaren"/>
                  <a:ea typeface="McLaren"/>
                  <a:cs typeface="McLaren"/>
                  <a:sym typeface="McLaren"/>
                </a:rPr>
                <a:t>3</a:t>
              </a:r>
              <a:r>
                <a:rPr b="1" lang="en" sz="2900">
                  <a:solidFill>
                    <a:srgbClr val="38761D"/>
                  </a:solidFill>
                  <a:latin typeface="McLaren"/>
                  <a:ea typeface="McLaren"/>
                  <a:cs typeface="McLaren"/>
                  <a:sym typeface="McLaren"/>
                </a:rPr>
                <a:t>x </a:t>
              </a:r>
              <a:r>
                <a:rPr b="1" lang="en" sz="2900">
                  <a:latin typeface="McLaren"/>
                  <a:ea typeface="McLaren"/>
                  <a:cs typeface="McLaren"/>
                  <a:sym typeface="McLaren"/>
                </a:rPr>
                <a:t>+</a:t>
              </a:r>
              <a:r>
                <a:rPr b="1" lang="en" sz="2900">
                  <a:solidFill>
                    <a:srgbClr val="38761D"/>
                  </a:solidFill>
                  <a:latin typeface="McLaren"/>
                  <a:ea typeface="McLaren"/>
                  <a:cs typeface="McLaren"/>
                  <a:sym typeface="McLaren"/>
                </a:rPr>
                <a:t> </a:t>
              </a:r>
              <a:r>
                <a:rPr b="1" lang="en" sz="2900">
                  <a:solidFill>
                    <a:srgbClr val="351C75"/>
                  </a:solidFill>
                  <a:latin typeface="McLaren"/>
                  <a:ea typeface="McLaren"/>
                  <a:cs typeface="McLaren"/>
                  <a:sym typeface="McLaren"/>
                </a:rPr>
                <a:t>7</a:t>
              </a:r>
              <a:endParaRPr sz="2400">
                <a:solidFill>
                  <a:srgbClr val="351C75"/>
                </a:solidFill>
              </a:endParaRPr>
            </a:p>
          </p:txBody>
        </p:sp>
        <p:sp>
          <p:nvSpPr>
            <p:cNvPr id="91" name="Google Shape;91;p17"/>
            <p:cNvSpPr txBox="1"/>
            <p:nvPr/>
          </p:nvSpPr>
          <p:spPr>
            <a:xfrm>
              <a:off x="428900" y="840713"/>
              <a:ext cx="170970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674E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Equation</a:t>
              </a:r>
              <a:endParaRPr sz="2400">
                <a:solidFill>
                  <a:srgbClr val="674E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92" name="Google Shape;92;p17"/>
          <p:cNvSpPr txBox="1"/>
          <p:nvPr/>
        </p:nvSpPr>
        <p:spPr>
          <a:xfrm>
            <a:off x="199075" y="1950525"/>
            <a:ext cx="17097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Merriweather"/>
                <a:ea typeface="Merriweather"/>
                <a:cs typeface="Merriweather"/>
                <a:sym typeface="Merriweather"/>
              </a:rPr>
              <a:t>Table</a:t>
            </a:r>
            <a:endParaRPr sz="2400">
              <a:solidFill>
                <a:srgbClr val="A64D7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3" name="Google Shape;93;p17"/>
          <p:cNvGrpSpPr/>
          <p:nvPr/>
        </p:nvGrpSpPr>
        <p:grpSpPr>
          <a:xfrm>
            <a:off x="3055550" y="3883410"/>
            <a:ext cx="5562300" cy="963790"/>
            <a:chOff x="3055550" y="3883410"/>
            <a:chExt cx="5562300" cy="963790"/>
          </a:xfrm>
        </p:grpSpPr>
        <p:sp>
          <p:nvSpPr>
            <p:cNvPr id="94" name="Google Shape;94;p17"/>
            <p:cNvSpPr txBox="1"/>
            <p:nvPr/>
          </p:nvSpPr>
          <p:spPr>
            <a:xfrm>
              <a:off x="4525600" y="4379125"/>
              <a:ext cx="14250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4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</a:t>
              </a: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,  )</a:t>
              </a:r>
              <a:endParaRPr sz="24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3376700" y="4379125"/>
              <a:ext cx="13545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4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 </a:t>
              </a: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,  )</a:t>
              </a:r>
              <a:endParaRPr sz="24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6" name="Google Shape;96;p17"/>
            <p:cNvSpPr txBox="1"/>
            <p:nvPr/>
          </p:nvSpPr>
          <p:spPr>
            <a:xfrm>
              <a:off x="6932425" y="4379125"/>
              <a:ext cx="15330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4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10 </a:t>
              </a: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,  )</a:t>
              </a:r>
              <a:endParaRPr sz="24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7" name="Google Shape;97;p17"/>
            <p:cNvSpPr txBox="1"/>
            <p:nvPr/>
          </p:nvSpPr>
          <p:spPr>
            <a:xfrm>
              <a:off x="5792950" y="4379125"/>
              <a:ext cx="12795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4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 </a:t>
              </a:r>
              <a:r>
                <a:rPr b="1" lang="en" sz="2400">
                  <a:latin typeface="Merriweather"/>
                  <a:ea typeface="Merriweather"/>
                  <a:cs typeface="Merriweather"/>
                  <a:sym typeface="Merriweather"/>
                </a:rPr>
                <a:t>,  )</a:t>
              </a:r>
              <a:endParaRPr sz="24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3452900" y="3883410"/>
              <a:ext cx="47676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Set of Coordinate Pairs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2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x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b="1" lang="en" sz="22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y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endParaRPr sz="25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3076800" y="4256415"/>
              <a:ext cx="3243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0000FF"/>
                  </a:solidFill>
                </a:rPr>
                <a:t>{</a:t>
              </a:r>
              <a:endParaRPr b="1" sz="3600">
                <a:solidFill>
                  <a:srgbClr val="0000FF"/>
                </a:solidFill>
              </a:endParaRPr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8141200" y="4256415"/>
              <a:ext cx="3243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0000FF"/>
                  </a:solidFill>
                </a:rPr>
                <a:t>}</a:t>
              </a:r>
              <a:endParaRPr b="1" sz="3600">
                <a:solidFill>
                  <a:srgbClr val="0000FF"/>
                </a:solidFill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3055550" y="3919900"/>
              <a:ext cx="5562300" cy="9273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611500" y="627353"/>
            <a:ext cx="70800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cLaren"/>
                <a:ea typeface="McLaren"/>
                <a:cs typeface="McLaren"/>
                <a:sym typeface="McLaren"/>
              </a:rPr>
              <a:t>What is a Function</a:t>
            </a:r>
            <a:r>
              <a:rPr b="1" lang="en" sz="3900">
                <a:latin typeface="McLaren"/>
                <a:ea typeface="McLaren"/>
                <a:cs typeface="McLaren"/>
                <a:sym typeface="McLaren"/>
              </a:rPr>
              <a:t> </a:t>
            </a:r>
            <a:endParaRPr b="1" sz="2500">
              <a:latin typeface="McLaren"/>
              <a:ea typeface="McLaren"/>
              <a:cs typeface="McLaren"/>
              <a:sym typeface="McLaren"/>
            </a:endParaRPr>
          </a:p>
        </p:txBody>
      </p:sp>
      <p:graphicFrame>
        <p:nvGraphicFramePr>
          <p:cNvPr id="107" name="Google Shape;107;p18"/>
          <p:cNvGraphicFramePr/>
          <p:nvPr/>
        </p:nvGraphicFramePr>
        <p:xfrm>
          <a:off x="611500" y="1161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{6AB48186-5FAC-4946-BBE6-4EC537C0D775}</a:tableStyleId>
              </a:tblPr>
              <a:tblGrid>
                <a:gridCol w="1155100"/>
                <a:gridCol w="3742850"/>
                <a:gridCol w="1831700"/>
              </a:tblGrid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rgbClr val="98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b="1"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Examples</a:t>
                      </a:r>
                      <a:endParaRPr b="1"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5B0F00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Function</a:t>
                      </a:r>
                      <a:endParaRPr b="1" sz="1800">
                        <a:solidFill>
                          <a:srgbClr val="5B0F00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</a:t>
                      </a:r>
                      <a:r>
                        <a:rPr b="1" lang="en" sz="18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relation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which there is exactly </a:t>
                      </a:r>
                      <a:r>
                        <a:rPr b="1" lang="en" sz="1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input</a:t>
                      </a: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 each </a:t>
                      </a:r>
                      <a:r>
                        <a:rPr b="1" lang="en" sz="1800">
                          <a:solidFill>
                            <a:srgbClr val="E493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output</a:t>
                      </a:r>
                      <a:endParaRPr b="1" sz="1800">
                        <a:solidFill>
                          <a:srgbClr val="E493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{</a:t>
                      </a:r>
                      <a:r>
                        <a:rPr b="1" lang="en" sz="2200">
                          <a:solidFill>
                            <a:srgbClr val="38761D"/>
                          </a:solidFill>
                        </a:rPr>
                        <a:t>0, 5, 3, 2</a:t>
                      </a:r>
                      <a:r>
                        <a:rPr b="1" lang="en" sz="2200"/>
                        <a:t>}</a:t>
                      </a:r>
                      <a:endParaRPr b="1" sz="2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{</a:t>
                      </a:r>
                      <a:r>
                        <a:rPr b="1" lang="en" sz="2200">
                          <a:solidFill>
                            <a:srgbClr val="E49319"/>
                          </a:solidFill>
                        </a:rPr>
                        <a:t>1, -1, 1, 4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}</a:t>
                      </a:r>
                      <a:endParaRPr b="1" sz="2200"/>
                    </a:p>
                  </a:txBody>
                  <a:tcPr marT="0" marB="0" marR="0" marL="0" anchor="ctr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E49319"/>
                          </a:solidFill>
                          <a:latin typeface="McLaren"/>
                          <a:ea typeface="McLaren"/>
                          <a:cs typeface="McLaren"/>
                          <a:sym typeface="McLaren"/>
                        </a:rPr>
                        <a:t>Not a Function</a:t>
                      </a:r>
                      <a:endParaRPr b="1" sz="1800">
                        <a:solidFill>
                          <a:srgbClr val="E49319"/>
                        </a:solidFill>
                        <a:latin typeface="McLaren"/>
                        <a:ea typeface="McLaren"/>
                        <a:cs typeface="McLaren"/>
                        <a:sym typeface="McLare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</a:t>
                      </a:r>
                      <a:r>
                        <a:rPr b="1" lang="en" sz="1800">
                          <a:solidFill>
                            <a:srgbClr val="5B0F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functions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are </a:t>
                      </a:r>
                      <a:r>
                        <a:rPr b="1" lang="en" sz="18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relations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but </a:t>
                      </a:r>
                      <a:r>
                        <a:rPr b="1" lang="en" sz="18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</a:t>
                      </a:r>
                      <a:r>
                        <a:rPr b="1" lang="en" sz="1800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relations</a:t>
                      </a:r>
                      <a:r>
                        <a:rPr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are </a:t>
                      </a:r>
                      <a:r>
                        <a:rPr b="1" lang="en" sz="1800">
                          <a:solidFill>
                            <a:srgbClr val="5B0F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functions</a:t>
                      </a:r>
                      <a:endParaRPr b="1" sz="1800">
                        <a:solidFill>
                          <a:srgbClr val="5B0F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{</a:t>
                      </a:r>
                      <a:r>
                        <a:rPr b="1" lang="en" sz="2200">
                          <a:solidFill>
                            <a:srgbClr val="38761D"/>
                          </a:solidFill>
                        </a:rPr>
                        <a:t>1, -1, 1, 4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}</a:t>
                      </a:r>
                      <a:endParaRPr b="1" sz="2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{</a:t>
                      </a:r>
                      <a:r>
                        <a:rPr b="1" lang="en" sz="2200">
                          <a:solidFill>
                            <a:srgbClr val="E49319"/>
                          </a:solidFill>
                        </a:rPr>
                        <a:t>0, 5, 3, 2</a:t>
                      </a: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}</a:t>
                      </a:r>
                      <a:endParaRPr b="1" sz="2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8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8" name="Google Shape;108;p18"/>
          <p:cNvGrpSpPr/>
          <p:nvPr/>
        </p:nvGrpSpPr>
        <p:grpSpPr>
          <a:xfrm>
            <a:off x="4340700" y="2936074"/>
            <a:ext cx="4581900" cy="826406"/>
            <a:chOff x="4416900" y="3088474"/>
            <a:chExt cx="4581900" cy="826406"/>
          </a:xfrm>
        </p:grpSpPr>
        <p:sp>
          <p:nvSpPr>
            <p:cNvPr id="109" name="Google Shape;109;p18"/>
            <p:cNvSpPr/>
            <p:nvPr/>
          </p:nvSpPr>
          <p:spPr>
            <a:xfrm>
              <a:off x="4416900" y="3110580"/>
              <a:ext cx="4581900" cy="8043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38100">
              <a:solidFill>
                <a:srgbClr val="00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4640625" y="3499155"/>
              <a:ext cx="43581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{ </a:t>
              </a:r>
              <a:r>
                <a:rPr b="1" lang="en" sz="2000"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0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 </a:t>
              </a:r>
              <a:r>
                <a:rPr b="1" lang="en" sz="2000"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0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</a:t>
              </a:r>
              <a:r>
                <a:rPr b="1" lang="en" sz="2000"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0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0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-1 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0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0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0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 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0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0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(</a:t>
              </a:r>
              <a:r>
                <a:rPr b="1" lang="en" sz="20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 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0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</a:t>
              </a:r>
              <a:r>
                <a:rPr b="1" lang="en" sz="2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 </a:t>
              </a:r>
              <a:r>
                <a:rPr b="1" lang="en" sz="25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  <a:endParaRPr sz="20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4416900" y="3088474"/>
              <a:ext cx="45819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 u="sng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Relation</a:t>
              </a:r>
              <a:r>
                <a:rPr b="1" lang="en" sz="21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: </a:t>
              </a:r>
              <a:r>
                <a:rPr lang="en" sz="21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Set of Coordinate Pairs</a:t>
              </a:r>
              <a:endParaRPr sz="21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169650" y="3818085"/>
            <a:ext cx="6189600" cy="1041600"/>
            <a:chOff x="169650" y="3970485"/>
            <a:chExt cx="6189600" cy="1041600"/>
          </a:xfrm>
        </p:grpSpPr>
        <p:sp>
          <p:nvSpPr>
            <p:cNvPr id="113" name="Google Shape;113;p18"/>
            <p:cNvSpPr/>
            <p:nvPr/>
          </p:nvSpPr>
          <p:spPr>
            <a:xfrm>
              <a:off x="336325" y="3970485"/>
              <a:ext cx="5959500" cy="10416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38100">
              <a:solidFill>
                <a:srgbClr val="5B0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933000" y="4652573"/>
              <a:ext cx="50166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{</a:t>
              </a:r>
              <a:r>
                <a:rPr b="1" lang="en" sz="2200">
                  <a:latin typeface="Merriweather"/>
                  <a:ea typeface="Merriweather"/>
                  <a:cs typeface="Merriweather"/>
                  <a:sym typeface="Merriweather"/>
                </a:rPr>
                <a:t> (</a:t>
              </a:r>
              <a:r>
                <a:rPr b="1" lang="en" sz="22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 </a:t>
              </a:r>
              <a:r>
                <a:rPr b="1" lang="en" sz="2200"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2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r>
                <a:rPr b="1" lang="en" sz="2200"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2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2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2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-1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2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(</a:t>
              </a:r>
              <a:r>
                <a:rPr b="1" lang="en" sz="22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2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</a:t>
              </a:r>
              <a:r>
                <a:rPr b="1" lang="en" sz="22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(</a:t>
              </a:r>
              <a:r>
                <a:rPr b="1" lang="en" sz="2200">
                  <a:solidFill>
                    <a:srgbClr val="38761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 </a:t>
              </a:r>
              <a:r>
                <a:rPr b="1" lang="en" sz="2200">
                  <a:solidFill>
                    <a:srgbClr val="E4931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</a:t>
              </a:r>
              <a:r>
                <a:rPr b="1" lang="en" sz="22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) </a:t>
              </a:r>
              <a:r>
                <a:rPr b="1" lang="en" sz="25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  <a:endParaRPr sz="25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15" name="Google Shape;115;p18"/>
            <p:cNvSpPr txBox="1"/>
            <p:nvPr/>
          </p:nvSpPr>
          <p:spPr>
            <a:xfrm>
              <a:off x="169650" y="4083705"/>
              <a:ext cx="61896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75" lIns="81575" spcFirstLastPara="1" rIns="81575" wrap="square" tIns="81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 u="sng">
                  <a:solidFill>
                    <a:srgbClr val="5B0F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Function</a:t>
              </a:r>
              <a:r>
                <a:rPr b="1" lang="en" sz="2300">
                  <a:solidFill>
                    <a:srgbClr val="5B0F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 </a:t>
              </a:r>
              <a:r>
                <a:rPr lang="en" sz="2300">
                  <a:solidFill>
                    <a:srgbClr val="5B0F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relation in which the </a:t>
              </a:r>
              <a:r>
                <a:rPr b="1" lang="en" sz="2300">
                  <a:solidFill>
                    <a:srgbClr val="5B0F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 value cannot be repeated</a:t>
              </a:r>
              <a:endParaRPr b="1" sz="2300">
                <a:solidFill>
                  <a:srgbClr val="5B0F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799900" y="50700"/>
            <a:ext cx="7343100" cy="6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Functions Vs. Relations</a:t>
            </a:r>
            <a:endParaRPr b="1" sz="4000">
              <a:solidFill>
                <a:srgbClr val="1155C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5525"/>
            <a:ext cx="8839200" cy="280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1237800" y="4195375"/>
            <a:ext cx="58701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575" lIns="81575" spcFirstLastPara="1" rIns="81575" wrap="square" tIns="81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{</a:t>
            </a:r>
            <a:r>
              <a:rPr b="1" lang="en" sz="2600">
                <a:latin typeface="Merriweather"/>
                <a:ea typeface="Merriweather"/>
                <a:cs typeface="Merriweather"/>
                <a:sym typeface="Merriweather"/>
              </a:rPr>
              <a:t>(0 ,  1), (5 ,  -1), (3 ,  1), (2 ,  4)</a:t>
            </a:r>
            <a:r>
              <a:rPr b="1" lang="en" sz="34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}</a:t>
            </a:r>
            <a:endParaRPr sz="34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9797" y="3902450"/>
            <a:ext cx="2056328" cy="3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0"/>
          <p:cNvCxnSpPr/>
          <p:nvPr/>
        </p:nvCxnSpPr>
        <p:spPr>
          <a:xfrm>
            <a:off x="-19800" y="767760"/>
            <a:ext cx="9173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4431025" y="663900"/>
            <a:ext cx="0" cy="449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20"/>
          <p:cNvSpPr txBox="1"/>
          <p:nvPr/>
        </p:nvSpPr>
        <p:spPr>
          <a:xfrm>
            <a:off x="6111000" y="144300"/>
            <a:ext cx="26565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Function</a:t>
            </a:r>
            <a:endParaRPr sz="4000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95000" y="96600"/>
            <a:ext cx="2942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49319"/>
                </a:solidFill>
                <a:latin typeface="McLaren"/>
                <a:ea typeface="McLaren"/>
                <a:cs typeface="McLaren"/>
                <a:sym typeface="McLaren"/>
              </a:rPr>
              <a:t>Not a Function</a:t>
            </a:r>
            <a:endParaRPr sz="2900">
              <a:solidFill>
                <a:srgbClr val="E49319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3069775" y="50700"/>
            <a:ext cx="2656500" cy="6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Table</a:t>
            </a:r>
            <a:endParaRPr b="1" sz="4000">
              <a:solidFill>
                <a:srgbClr val="1155C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600" y="1160275"/>
            <a:ext cx="1139700" cy="28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400" y="914400"/>
            <a:ext cx="1051475" cy="281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7825" y="1022400"/>
            <a:ext cx="2219525" cy="193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225" y="1134286"/>
            <a:ext cx="2166004" cy="18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242525" y="46553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242525" y="3381325"/>
            <a:ext cx="2051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McLaren"/>
                <a:ea typeface="McLaren"/>
                <a:cs typeface="McLaren"/>
                <a:sym typeface="McLaren"/>
              </a:rPr>
              <a:t>Circle the parts of each  table that make it NOT a function</a:t>
            </a:r>
            <a:endParaRPr sz="1300">
              <a:solidFill>
                <a:srgbClr val="00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1"/>
          <p:cNvCxnSpPr/>
          <p:nvPr/>
        </p:nvCxnSpPr>
        <p:spPr>
          <a:xfrm>
            <a:off x="-19800" y="767760"/>
            <a:ext cx="9173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1"/>
          <p:cNvCxnSpPr/>
          <p:nvPr/>
        </p:nvCxnSpPr>
        <p:spPr>
          <a:xfrm>
            <a:off x="4431025" y="663900"/>
            <a:ext cx="0" cy="449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1"/>
          <p:cNvSpPr txBox="1"/>
          <p:nvPr/>
        </p:nvSpPr>
        <p:spPr>
          <a:xfrm>
            <a:off x="6644400" y="144300"/>
            <a:ext cx="26565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Function</a:t>
            </a:r>
            <a:endParaRPr sz="4000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-57400" y="96600"/>
            <a:ext cx="2942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49319"/>
                </a:solidFill>
                <a:latin typeface="McLaren"/>
                <a:ea typeface="McLaren"/>
                <a:cs typeface="McLaren"/>
                <a:sym typeface="McLaren"/>
              </a:rPr>
              <a:t>Not a Function</a:t>
            </a:r>
            <a:endParaRPr sz="2900">
              <a:solidFill>
                <a:srgbClr val="E49319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322400" y="50700"/>
            <a:ext cx="2840100" cy="6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Mapping</a:t>
            </a:r>
            <a:endParaRPr b="1" sz="4000">
              <a:solidFill>
                <a:srgbClr val="1155C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6100"/>
            <a:ext cx="1755725" cy="20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5350" y="943675"/>
            <a:ext cx="2114800" cy="22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8625" y="2569098"/>
            <a:ext cx="1988050" cy="22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5750" y="2722550"/>
            <a:ext cx="1950125" cy="215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72250" y="3717800"/>
            <a:ext cx="195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McLaren"/>
                <a:ea typeface="McLaren"/>
                <a:cs typeface="McLaren"/>
                <a:sym typeface="McLaren"/>
              </a:rPr>
              <a:t>Circle the parts of each map that make it NOT a function</a:t>
            </a:r>
            <a:endParaRPr sz="1300">
              <a:solidFill>
                <a:srgbClr val="00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22"/>
          <p:cNvCxnSpPr/>
          <p:nvPr/>
        </p:nvCxnSpPr>
        <p:spPr>
          <a:xfrm>
            <a:off x="-19800" y="767760"/>
            <a:ext cx="9173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2"/>
          <p:cNvCxnSpPr/>
          <p:nvPr/>
        </p:nvCxnSpPr>
        <p:spPr>
          <a:xfrm>
            <a:off x="4431025" y="663900"/>
            <a:ext cx="0" cy="449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2"/>
          <p:cNvSpPr txBox="1"/>
          <p:nvPr/>
        </p:nvSpPr>
        <p:spPr>
          <a:xfrm>
            <a:off x="6339600" y="144300"/>
            <a:ext cx="26565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McLaren"/>
                <a:ea typeface="McLaren"/>
                <a:cs typeface="McLaren"/>
                <a:sym typeface="McLaren"/>
              </a:rPr>
              <a:t>Function</a:t>
            </a:r>
            <a:endParaRPr sz="4000">
              <a:solidFill>
                <a:srgbClr val="98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95000" y="96600"/>
            <a:ext cx="2942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E49319"/>
                </a:solidFill>
                <a:latin typeface="McLaren"/>
                <a:ea typeface="McLaren"/>
                <a:cs typeface="McLaren"/>
                <a:sym typeface="McLaren"/>
              </a:rPr>
              <a:t>Not a Function</a:t>
            </a:r>
            <a:endParaRPr sz="2900">
              <a:solidFill>
                <a:srgbClr val="E49319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928750" y="50700"/>
            <a:ext cx="3386100" cy="6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155CC"/>
                </a:solidFill>
                <a:latin typeface="McLaren"/>
                <a:ea typeface="McLaren"/>
                <a:cs typeface="McLaren"/>
                <a:sym typeface="McLaren"/>
              </a:rPr>
              <a:t>Coordinates</a:t>
            </a:r>
            <a:endParaRPr b="1" sz="4000">
              <a:solidFill>
                <a:srgbClr val="1155CC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6100"/>
            <a:ext cx="4104700" cy="5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950" y="1021425"/>
            <a:ext cx="43338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131600" y="2351800"/>
            <a:ext cx="4179000" cy="32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(4, 2), (5, 1), (6, 0), (7, -1), (8, -2)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4551200" y="2351800"/>
            <a:ext cx="4448100" cy="32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  {(4, 2), (5, 1), (6, 0), (7, -1), (8, -2)}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242525" y="4579100"/>
            <a:ext cx="363300" cy="371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72250" y="3717800"/>
            <a:ext cx="240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McLaren"/>
                <a:ea typeface="McLaren"/>
                <a:cs typeface="McLaren"/>
                <a:sym typeface="McLaren"/>
              </a:rPr>
              <a:t>Circle the parts of each set of coordinates that make them NOT a function</a:t>
            </a:r>
            <a:endParaRPr sz="1300">
              <a:solidFill>
                <a:srgbClr val="0000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